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480" r:id="rId2"/>
    <p:sldId id="1660" r:id="rId3"/>
    <p:sldId id="1591" r:id="rId4"/>
    <p:sldId id="1595" r:id="rId5"/>
    <p:sldId id="1596" r:id="rId6"/>
    <p:sldId id="1611" r:id="rId7"/>
    <p:sldId id="1609" r:id="rId8"/>
    <p:sldId id="1634" r:id="rId9"/>
    <p:sldId id="1636" r:id="rId10"/>
    <p:sldId id="1638" r:id="rId11"/>
    <p:sldId id="1613" r:id="rId12"/>
    <p:sldId id="1643" r:id="rId13"/>
    <p:sldId id="1644" r:id="rId14"/>
    <p:sldId id="1659" r:id="rId15"/>
    <p:sldId id="1645" r:id="rId16"/>
    <p:sldId id="1646" r:id="rId17"/>
    <p:sldId id="1627" r:id="rId18"/>
    <p:sldId id="144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058"/>
    <a:srgbClr val="680068"/>
    <a:srgbClr val="3E003E"/>
    <a:srgbClr val="19434F"/>
    <a:srgbClr val="760027"/>
    <a:srgbClr val="460660"/>
    <a:srgbClr val="990033"/>
    <a:srgbClr val="337197"/>
    <a:srgbClr val="B00058"/>
    <a:srgbClr val="285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4110" autoAdjust="0"/>
  </p:normalViewPr>
  <p:slideViewPr>
    <p:cSldViewPr>
      <p:cViewPr>
        <p:scale>
          <a:sx n="66" d="100"/>
          <a:sy n="66" d="100"/>
        </p:scale>
        <p:origin x="-1212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448C8-5A5E-4FA4-8B78-964A598B9132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F3EBD97-C2B8-4564-B970-13A2C83B4643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mtClean="0">
              <a:latin typeface="Cambria Math" panose="02040503050406030204" pitchFamily="18" charset="0"/>
              <a:ea typeface="Cambria Math" panose="02040503050406030204" pitchFamily="18" charset="0"/>
            </a:rPr>
            <a:t>Проблемы правового регулирования</a:t>
          </a:r>
          <a:endParaRPr lang="ru-RU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A344954-786A-4251-A586-61BDAD26FF8B}" type="parTrans" cxnId="{6310C739-BFBF-485A-9AF9-EBC5CC1322D0}">
      <dgm:prSet/>
      <dgm:spPr/>
      <dgm:t>
        <a:bodyPr/>
        <a:lstStyle/>
        <a:p>
          <a:endParaRPr lang="ru-RU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91BBA36-305A-461A-AC72-A59DFCF0F764}" type="sibTrans" cxnId="{6310C739-BFBF-485A-9AF9-EBC5CC1322D0}">
      <dgm:prSet/>
      <dgm:spPr/>
      <dgm:t>
        <a:bodyPr/>
        <a:lstStyle/>
        <a:p>
          <a:endParaRPr lang="ru-RU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AB9B30C-9DBB-4BBB-B52B-1FDA2C781EA4}">
      <dgm:prSet/>
      <dgm:spPr/>
      <dgm:t>
        <a:bodyPr/>
        <a:lstStyle/>
        <a:p>
          <a:r>
            <a:rPr lang="ru-RU" smtClean="0">
              <a:latin typeface="Cambria Math" panose="02040503050406030204" pitchFamily="18" charset="0"/>
              <a:ea typeface="Cambria Math" panose="02040503050406030204" pitchFamily="18" charset="0"/>
            </a:rPr>
            <a:t>Недостаток информации о пользе телемедицины</a:t>
          </a:r>
          <a:endParaRPr lang="ru-RU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7AC32CE-1860-446E-9379-17EAC3D95EF2}" type="parTrans" cxnId="{C78183FA-0F50-48A3-BFF8-4A0661058F93}">
      <dgm:prSet/>
      <dgm:spPr/>
      <dgm:t>
        <a:bodyPr/>
        <a:lstStyle/>
        <a:p>
          <a:endParaRPr lang="ru-RU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E5963E5-92C7-4ED6-BEDD-D3C76E284C8C}" type="sibTrans" cxnId="{C78183FA-0F50-48A3-BFF8-4A0661058F93}">
      <dgm:prSet/>
      <dgm:spPr/>
      <dgm:t>
        <a:bodyPr/>
        <a:lstStyle/>
        <a:p>
          <a:endParaRPr lang="ru-RU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8EE3ECB-26AE-42D7-8446-22D3EC40D32C}">
      <dgm:prSet/>
      <dgm:spPr/>
      <dgm:t>
        <a:bodyPr/>
        <a:lstStyle/>
        <a:p>
          <a:r>
            <a:rPr lang="ru-RU" smtClean="0">
              <a:latin typeface="Cambria Math" panose="02040503050406030204" pitchFamily="18" charset="0"/>
              <a:ea typeface="Cambria Math" panose="02040503050406030204" pitchFamily="18" charset="0"/>
            </a:rPr>
            <a:t>Недостаточная приоритетность для системы здравоохранения</a:t>
          </a:r>
          <a:endParaRPr lang="ru-RU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78961A8-4C4F-4066-A792-5920AF577090}" type="parTrans" cxnId="{79DA84C0-FCA1-48CA-9A71-2A47EE8B71AA}">
      <dgm:prSet/>
      <dgm:spPr/>
      <dgm:t>
        <a:bodyPr/>
        <a:lstStyle/>
        <a:p>
          <a:endParaRPr lang="ru-RU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BB6DF42-E6EF-4C6B-942C-3F132CD1881C}" type="sibTrans" cxnId="{79DA84C0-FCA1-48CA-9A71-2A47EE8B71AA}">
      <dgm:prSet/>
      <dgm:spPr/>
      <dgm:t>
        <a:bodyPr/>
        <a:lstStyle/>
        <a:p>
          <a:endParaRPr lang="ru-RU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09901A9-5E04-4AA7-8530-33623D5ECDB5}">
      <dgm:prSet/>
      <dgm:spPr/>
      <dgm:t>
        <a:bodyPr/>
        <a:lstStyle/>
        <a:p>
          <a:r>
            <a:rPr lang="ru-RU" smtClean="0">
              <a:latin typeface="Cambria Math" panose="02040503050406030204" pitchFamily="18" charset="0"/>
              <a:ea typeface="Cambria Math" panose="02040503050406030204" pitchFamily="18" charset="0"/>
            </a:rPr>
            <a:t>Отсутствие доказательств экономической эффективности</a:t>
          </a:r>
          <a:endParaRPr lang="ru-RU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208071F-3308-4430-8911-9342AA11F38A}" type="parTrans" cxnId="{F8F9E172-7F52-4595-B065-C20166082150}">
      <dgm:prSet/>
      <dgm:spPr/>
      <dgm:t>
        <a:bodyPr/>
        <a:lstStyle/>
        <a:p>
          <a:endParaRPr lang="ru-RU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6BF405D-2B89-45FC-9903-62570295DE29}" type="sibTrans" cxnId="{F8F9E172-7F52-4595-B065-C20166082150}">
      <dgm:prSet/>
      <dgm:spPr/>
      <dgm:t>
        <a:bodyPr/>
        <a:lstStyle/>
        <a:p>
          <a:endParaRPr lang="ru-RU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F24918A-CAEA-4E9C-B00E-30B81EE3D85F}">
      <dgm:prSet/>
      <dgm:spPr/>
      <dgm:t>
        <a:bodyPr/>
        <a:lstStyle/>
        <a:p>
          <a:r>
            <a:rPr lang="ru-RU" smtClean="0">
              <a:latin typeface="Cambria Math" panose="02040503050406030204" pitchFamily="18" charset="0"/>
              <a:ea typeface="Cambria Math" panose="02040503050406030204" pitchFamily="18" charset="0"/>
            </a:rPr>
            <a:t>Высокие эксплуатационные затраты</a:t>
          </a:r>
          <a:endParaRPr lang="ru-RU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04353F1-15A0-41D5-B32F-83EED43AFBF5}" type="parTrans" cxnId="{EAC236CF-72E5-4A78-83A4-A4BD2278F5EF}">
      <dgm:prSet/>
      <dgm:spPr/>
      <dgm:t>
        <a:bodyPr/>
        <a:lstStyle/>
        <a:p>
          <a:endParaRPr lang="ru-RU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ED3E2F1-8165-43D0-AAD8-D5E28569B842}" type="sibTrans" cxnId="{EAC236CF-72E5-4A78-83A4-A4BD2278F5EF}">
      <dgm:prSet/>
      <dgm:spPr/>
      <dgm:t>
        <a:bodyPr/>
        <a:lstStyle/>
        <a:p>
          <a:endParaRPr lang="ru-RU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10E592B-4C93-4FDB-AFCE-817AE3B6EA8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Отсутствие необходимой инфраструктуры</a:t>
          </a:r>
          <a:endParaRPr lang="ru-RU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79D032D-F82E-4F2A-9414-8710036A9CD3}" type="parTrans" cxnId="{EA28B170-0244-4CAD-A4E6-A99FED57086E}">
      <dgm:prSet/>
      <dgm:spPr/>
      <dgm:t>
        <a:bodyPr/>
        <a:lstStyle/>
        <a:p>
          <a:endParaRPr lang="ru-RU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D118DDA-C1FB-4E6C-8EBB-AF6ACD2E8B26}" type="sibTrans" cxnId="{EA28B170-0244-4CAD-A4E6-A99FED57086E}">
      <dgm:prSet/>
      <dgm:spPr/>
      <dgm:t>
        <a:bodyPr/>
        <a:lstStyle/>
        <a:p>
          <a:endParaRPr lang="ru-RU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62DFCBF-69F6-4F0F-B920-70588AF06515}" type="pres">
      <dgm:prSet presAssocID="{A12448C8-5A5E-4FA4-8B78-964A598B913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BEC7D-4959-467A-B165-DEF51861CE9D}" type="pres">
      <dgm:prSet presAssocID="{8F3EBD97-C2B8-4564-B970-13A2C83B4643}" presName="comp" presStyleCnt="0"/>
      <dgm:spPr/>
    </dgm:pt>
    <dgm:pt modelId="{FE069951-6A70-49BA-9CD8-4E9AABA256E3}" type="pres">
      <dgm:prSet presAssocID="{8F3EBD97-C2B8-4564-B970-13A2C83B4643}" presName="box" presStyleLbl="node1" presStyleIdx="0" presStyleCnt="6"/>
      <dgm:spPr/>
      <dgm:t>
        <a:bodyPr/>
        <a:lstStyle/>
        <a:p>
          <a:endParaRPr lang="ru-RU"/>
        </a:p>
      </dgm:t>
    </dgm:pt>
    <dgm:pt modelId="{4048A72A-E3CB-4212-BE6D-A845A9939B61}" type="pres">
      <dgm:prSet presAssocID="{8F3EBD97-C2B8-4564-B970-13A2C83B4643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F61E3DAC-552B-464F-A3DF-E3C40C5A70D2}" type="pres">
      <dgm:prSet presAssocID="{8F3EBD97-C2B8-4564-B970-13A2C83B464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D8F89-3904-4BFF-8772-AFAB6B1C33FB}" type="pres">
      <dgm:prSet presAssocID="{B91BBA36-305A-461A-AC72-A59DFCF0F764}" presName="spacer" presStyleCnt="0"/>
      <dgm:spPr/>
    </dgm:pt>
    <dgm:pt modelId="{8E4C72C7-07FF-404B-AA87-9428D6051E4F}" type="pres">
      <dgm:prSet presAssocID="{CAB9B30C-9DBB-4BBB-B52B-1FDA2C781EA4}" presName="comp" presStyleCnt="0"/>
      <dgm:spPr/>
    </dgm:pt>
    <dgm:pt modelId="{2EBD9E79-FE46-483E-B9FD-9CCB6ECBC2B2}" type="pres">
      <dgm:prSet presAssocID="{CAB9B30C-9DBB-4BBB-B52B-1FDA2C781EA4}" presName="box" presStyleLbl="node1" presStyleIdx="1" presStyleCnt="6"/>
      <dgm:spPr/>
      <dgm:t>
        <a:bodyPr/>
        <a:lstStyle/>
        <a:p>
          <a:endParaRPr lang="ru-RU"/>
        </a:p>
      </dgm:t>
    </dgm:pt>
    <dgm:pt modelId="{D0CC0394-66DB-4820-A64B-33B91B18617A}" type="pres">
      <dgm:prSet presAssocID="{CAB9B30C-9DBB-4BBB-B52B-1FDA2C781EA4}" presName="img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00" b="-73000"/>
          </a:stretch>
        </a:blipFill>
      </dgm:spPr>
    </dgm:pt>
    <dgm:pt modelId="{AEC3BD7A-9E05-4A62-B3E2-58DA874D5BCC}" type="pres">
      <dgm:prSet presAssocID="{CAB9B30C-9DBB-4BBB-B52B-1FDA2C781EA4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BC78E-20FA-410B-ADBA-2A395AFA7F10}" type="pres">
      <dgm:prSet presAssocID="{FE5963E5-92C7-4ED6-BEDD-D3C76E284C8C}" presName="spacer" presStyleCnt="0"/>
      <dgm:spPr/>
    </dgm:pt>
    <dgm:pt modelId="{5E5C1120-DF85-4EB9-A64B-96761BEB0B5D}" type="pres">
      <dgm:prSet presAssocID="{38EE3ECB-26AE-42D7-8446-22D3EC40D32C}" presName="comp" presStyleCnt="0"/>
      <dgm:spPr/>
    </dgm:pt>
    <dgm:pt modelId="{40957A58-35EF-4432-82A4-0549E1B88939}" type="pres">
      <dgm:prSet presAssocID="{38EE3ECB-26AE-42D7-8446-22D3EC40D32C}" presName="box" presStyleLbl="node1" presStyleIdx="2" presStyleCnt="6"/>
      <dgm:spPr/>
      <dgm:t>
        <a:bodyPr/>
        <a:lstStyle/>
        <a:p>
          <a:endParaRPr lang="ru-RU"/>
        </a:p>
      </dgm:t>
    </dgm:pt>
    <dgm:pt modelId="{DDDE819E-E6E7-4D03-BDBC-9A822AAFF460}" type="pres">
      <dgm:prSet presAssocID="{38EE3ECB-26AE-42D7-8446-22D3EC40D32C}" presName="img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1ACC3503-A108-4D1A-B62F-9A68CF769C29}" type="pres">
      <dgm:prSet presAssocID="{38EE3ECB-26AE-42D7-8446-22D3EC40D32C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E2BDC-9F93-42C6-9E62-5CCABDAF5A95}" type="pres">
      <dgm:prSet presAssocID="{ABB6DF42-E6EF-4C6B-942C-3F132CD1881C}" presName="spacer" presStyleCnt="0"/>
      <dgm:spPr/>
    </dgm:pt>
    <dgm:pt modelId="{1CFDA8B8-43E8-4A68-9B34-DCDB6AF005A1}" type="pres">
      <dgm:prSet presAssocID="{109901A9-5E04-4AA7-8530-33623D5ECDB5}" presName="comp" presStyleCnt="0"/>
      <dgm:spPr/>
    </dgm:pt>
    <dgm:pt modelId="{57DB8847-97FB-48A1-A7FE-AF08D57719B9}" type="pres">
      <dgm:prSet presAssocID="{109901A9-5E04-4AA7-8530-33623D5ECDB5}" presName="box" presStyleLbl="node1" presStyleIdx="3" presStyleCnt="6"/>
      <dgm:spPr/>
      <dgm:t>
        <a:bodyPr/>
        <a:lstStyle/>
        <a:p>
          <a:endParaRPr lang="ru-RU"/>
        </a:p>
      </dgm:t>
    </dgm:pt>
    <dgm:pt modelId="{FBAB44D3-5AF3-44B1-B563-4623DF74D105}" type="pres">
      <dgm:prSet presAssocID="{109901A9-5E04-4AA7-8530-33623D5ECDB5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1835E685-F6FC-4AD9-BC44-F3306209167E}" type="pres">
      <dgm:prSet presAssocID="{109901A9-5E04-4AA7-8530-33623D5ECDB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86B07-AB3D-489A-9336-36D01F557DDA}" type="pres">
      <dgm:prSet presAssocID="{96BF405D-2B89-45FC-9903-62570295DE29}" presName="spacer" presStyleCnt="0"/>
      <dgm:spPr/>
    </dgm:pt>
    <dgm:pt modelId="{C935DFD2-50E3-45F6-B28F-D2FE8278DABC}" type="pres">
      <dgm:prSet presAssocID="{BF24918A-CAEA-4E9C-B00E-30B81EE3D85F}" presName="comp" presStyleCnt="0"/>
      <dgm:spPr/>
    </dgm:pt>
    <dgm:pt modelId="{C123F046-2B8F-4532-9DE8-9519E18B0E1D}" type="pres">
      <dgm:prSet presAssocID="{BF24918A-CAEA-4E9C-B00E-30B81EE3D85F}" presName="box" presStyleLbl="node1" presStyleIdx="4" presStyleCnt="6"/>
      <dgm:spPr/>
      <dgm:t>
        <a:bodyPr/>
        <a:lstStyle/>
        <a:p>
          <a:endParaRPr lang="ru-RU"/>
        </a:p>
      </dgm:t>
    </dgm:pt>
    <dgm:pt modelId="{17DB84E9-EE41-4B7A-A295-79F0898EF3C2}" type="pres">
      <dgm:prSet presAssocID="{BF24918A-CAEA-4E9C-B00E-30B81EE3D85F}" presName="img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ru-RU"/>
        </a:p>
      </dgm:t>
    </dgm:pt>
    <dgm:pt modelId="{4770A120-83CC-47F9-8F45-4E29B0C874BA}" type="pres">
      <dgm:prSet presAssocID="{BF24918A-CAEA-4E9C-B00E-30B81EE3D85F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3AB80-9BD5-47D5-8002-B95F44B52DD2}" type="pres">
      <dgm:prSet presAssocID="{3ED3E2F1-8165-43D0-AAD8-D5E28569B842}" presName="spacer" presStyleCnt="0"/>
      <dgm:spPr/>
    </dgm:pt>
    <dgm:pt modelId="{B0877D4B-5564-4662-B6FC-EC6CEAE27149}" type="pres">
      <dgm:prSet presAssocID="{910E592B-4C93-4FDB-AFCE-817AE3B6EA87}" presName="comp" presStyleCnt="0"/>
      <dgm:spPr/>
    </dgm:pt>
    <dgm:pt modelId="{D0954F4B-C5C3-42EB-9C8C-1D94E1A8BEA2}" type="pres">
      <dgm:prSet presAssocID="{910E592B-4C93-4FDB-AFCE-817AE3B6EA87}" presName="box" presStyleLbl="node1" presStyleIdx="5" presStyleCnt="6"/>
      <dgm:spPr/>
      <dgm:t>
        <a:bodyPr/>
        <a:lstStyle/>
        <a:p>
          <a:endParaRPr lang="ru-RU"/>
        </a:p>
      </dgm:t>
    </dgm:pt>
    <dgm:pt modelId="{65B6C6EE-7911-44BB-B877-3B3CDF9AB4B0}" type="pres">
      <dgm:prSet presAssocID="{910E592B-4C93-4FDB-AFCE-817AE3B6EA87}" presName="img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F814BAC6-1EB4-450A-BF27-7F61624CC08C}" type="pres">
      <dgm:prSet presAssocID="{910E592B-4C93-4FDB-AFCE-817AE3B6EA87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7DA609-9BF9-4D3F-8928-66525D904661}" type="presOf" srcId="{38EE3ECB-26AE-42D7-8446-22D3EC40D32C}" destId="{1ACC3503-A108-4D1A-B62F-9A68CF769C29}" srcOrd="1" destOrd="0" presId="urn:microsoft.com/office/officeart/2005/8/layout/vList4"/>
    <dgm:cxn modelId="{A4648C53-7765-4354-8459-530DCFF70103}" type="presOf" srcId="{910E592B-4C93-4FDB-AFCE-817AE3B6EA87}" destId="{F814BAC6-1EB4-450A-BF27-7F61624CC08C}" srcOrd="1" destOrd="0" presId="urn:microsoft.com/office/officeart/2005/8/layout/vList4"/>
    <dgm:cxn modelId="{3EC2C311-5426-460E-A638-59DB2E3570BD}" type="presOf" srcId="{8F3EBD97-C2B8-4564-B970-13A2C83B4643}" destId="{FE069951-6A70-49BA-9CD8-4E9AABA256E3}" srcOrd="0" destOrd="0" presId="urn:microsoft.com/office/officeart/2005/8/layout/vList4"/>
    <dgm:cxn modelId="{0D82377F-B0E3-4512-8638-D080E69438A6}" type="presOf" srcId="{BF24918A-CAEA-4E9C-B00E-30B81EE3D85F}" destId="{C123F046-2B8F-4532-9DE8-9519E18B0E1D}" srcOrd="0" destOrd="0" presId="urn:microsoft.com/office/officeart/2005/8/layout/vList4"/>
    <dgm:cxn modelId="{8F5DF567-661A-40FA-AE63-8FADFD149EFC}" type="presOf" srcId="{109901A9-5E04-4AA7-8530-33623D5ECDB5}" destId="{1835E685-F6FC-4AD9-BC44-F3306209167E}" srcOrd="1" destOrd="0" presId="urn:microsoft.com/office/officeart/2005/8/layout/vList4"/>
    <dgm:cxn modelId="{7434FD1E-094C-4AD3-B081-58AA702A0D3D}" type="presOf" srcId="{8F3EBD97-C2B8-4564-B970-13A2C83B4643}" destId="{F61E3DAC-552B-464F-A3DF-E3C40C5A70D2}" srcOrd="1" destOrd="0" presId="urn:microsoft.com/office/officeart/2005/8/layout/vList4"/>
    <dgm:cxn modelId="{EA28B170-0244-4CAD-A4E6-A99FED57086E}" srcId="{A12448C8-5A5E-4FA4-8B78-964A598B9132}" destId="{910E592B-4C93-4FDB-AFCE-817AE3B6EA87}" srcOrd="5" destOrd="0" parTransId="{879D032D-F82E-4F2A-9414-8710036A9CD3}" sibTransId="{ED118DDA-C1FB-4E6C-8EBB-AF6ACD2E8B26}"/>
    <dgm:cxn modelId="{42473FFD-DE0A-4862-B788-06CB8D930F16}" type="presOf" srcId="{109901A9-5E04-4AA7-8530-33623D5ECDB5}" destId="{57DB8847-97FB-48A1-A7FE-AF08D57719B9}" srcOrd="0" destOrd="0" presId="urn:microsoft.com/office/officeart/2005/8/layout/vList4"/>
    <dgm:cxn modelId="{B69C0A5E-6A5A-40D0-B203-B73BBA386B51}" type="presOf" srcId="{910E592B-4C93-4FDB-AFCE-817AE3B6EA87}" destId="{D0954F4B-C5C3-42EB-9C8C-1D94E1A8BEA2}" srcOrd="0" destOrd="0" presId="urn:microsoft.com/office/officeart/2005/8/layout/vList4"/>
    <dgm:cxn modelId="{6D6FABAA-C686-4FA0-AB3C-5AD2C9C1AC6E}" type="presOf" srcId="{38EE3ECB-26AE-42D7-8446-22D3EC40D32C}" destId="{40957A58-35EF-4432-82A4-0549E1B88939}" srcOrd="0" destOrd="0" presId="urn:microsoft.com/office/officeart/2005/8/layout/vList4"/>
    <dgm:cxn modelId="{79DA84C0-FCA1-48CA-9A71-2A47EE8B71AA}" srcId="{A12448C8-5A5E-4FA4-8B78-964A598B9132}" destId="{38EE3ECB-26AE-42D7-8446-22D3EC40D32C}" srcOrd="2" destOrd="0" parTransId="{478961A8-4C4F-4066-A792-5920AF577090}" sibTransId="{ABB6DF42-E6EF-4C6B-942C-3F132CD1881C}"/>
    <dgm:cxn modelId="{6EEC77C7-90EA-46BB-8E5E-37AE394E925F}" type="presOf" srcId="{BF24918A-CAEA-4E9C-B00E-30B81EE3D85F}" destId="{4770A120-83CC-47F9-8F45-4E29B0C874BA}" srcOrd="1" destOrd="0" presId="urn:microsoft.com/office/officeart/2005/8/layout/vList4"/>
    <dgm:cxn modelId="{F7863250-3CEF-4F43-82FE-B2A235DBAF2D}" type="presOf" srcId="{CAB9B30C-9DBB-4BBB-B52B-1FDA2C781EA4}" destId="{AEC3BD7A-9E05-4A62-B3E2-58DA874D5BCC}" srcOrd="1" destOrd="0" presId="urn:microsoft.com/office/officeart/2005/8/layout/vList4"/>
    <dgm:cxn modelId="{6310C739-BFBF-485A-9AF9-EBC5CC1322D0}" srcId="{A12448C8-5A5E-4FA4-8B78-964A598B9132}" destId="{8F3EBD97-C2B8-4564-B970-13A2C83B4643}" srcOrd="0" destOrd="0" parTransId="{EA344954-786A-4251-A586-61BDAD26FF8B}" sibTransId="{B91BBA36-305A-461A-AC72-A59DFCF0F764}"/>
    <dgm:cxn modelId="{177AEA9D-F410-45EB-A90F-AA1C13FB2B28}" type="presOf" srcId="{A12448C8-5A5E-4FA4-8B78-964A598B9132}" destId="{562DFCBF-69F6-4F0F-B920-70588AF06515}" srcOrd="0" destOrd="0" presId="urn:microsoft.com/office/officeart/2005/8/layout/vList4"/>
    <dgm:cxn modelId="{C78183FA-0F50-48A3-BFF8-4A0661058F93}" srcId="{A12448C8-5A5E-4FA4-8B78-964A598B9132}" destId="{CAB9B30C-9DBB-4BBB-B52B-1FDA2C781EA4}" srcOrd="1" destOrd="0" parTransId="{57AC32CE-1860-446E-9379-17EAC3D95EF2}" sibTransId="{FE5963E5-92C7-4ED6-BEDD-D3C76E284C8C}"/>
    <dgm:cxn modelId="{E55A4176-26C6-41FF-B0CF-363DE78CAB04}" type="presOf" srcId="{CAB9B30C-9DBB-4BBB-B52B-1FDA2C781EA4}" destId="{2EBD9E79-FE46-483E-B9FD-9CCB6ECBC2B2}" srcOrd="0" destOrd="0" presId="urn:microsoft.com/office/officeart/2005/8/layout/vList4"/>
    <dgm:cxn modelId="{EAC236CF-72E5-4A78-83A4-A4BD2278F5EF}" srcId="{A12448C8-5A5E-4FA4-8B78-964A598B9132}" destId="{BF24918A-CAEA-4E9C-B00E-30B81EE3D85F}" srcOrd="4" destOrd="0" parTransId="{C04353F1-15A0-41D5-B32F-83EED43AFBF5}" sibTransId="{3ED3E2F1-8165-43D0-AAD8-D5E28569B842}"/>
    <dgm:cxn modelId="{F8F9E172-7F52-4595-B065-C20166082150}" srcId="{A12448C8-5A5E-4FA4-8B78-964A598B9132}" destId="{109901A9-5E04-4AA7-8530-33623D5ECDB5}" srcOrd="3" destOrd="0" parTransId="{2208071F-3308-4430-8911-9342AA11F38A}" sibTransId="{96BF405D-2B89-45FC-9903-62570295DE29}"/>
    <dgm:cxn modelId="{929C0217-A8F3-4FE5-9A89-4BF9D26020CE}" type="presParOf" srcId="{562DFCBF-69F6-4F0F-B920-70588AF06515}" destId="{3CABEC7D-4959-467A-B165-DEF51861CE9D}" srcOrd="0" destOrd="0" presId="urn:microsoft.com/office/officeart/2005/8/layout/vList4"/>
    <dgm:cxn modelId="{4FA2A5D3-598B-473A-90D9-D1DF89DB43D4}" type="presParOf" srcId="{3CABEC7D-4959-467A-B165-DEF51861CE9D}" destId="{FE069951-6A70-49BA-9CD8-4E9AABA256E3}" srcOrd="0" destOrd="0" presId="urn:microsoft.com/office/officeart/2005/8/layout/vList4"/>
    <dgm:cxn modelId="{BB6285D3-B533-40EA-92B2-436A3FFA579A}" type="presParOf" srcId="{3CABEC7D-4959-467A-B165-DEF51861CE9D}" destId="{4048A72A-E3CB-4212-BE6D-A845A9939B61}" srcOrd="1" destOrd="0" presId="urn:microsoft.com/office/officeart/2005/8/layout/vList4"/>
    <dgm:cxn modelId="{E89AC4EE-10E0-4EF9-A8E7-5633573BACD6}" type="presParOf" srcId="{3CABEC7D-4959-467A-B165-DEF51861CE9D}" destId="{F61E3DAC-552B-464F-A3DF-E3C40C5A70D2}" srcOrd="2" destOrd="0" presId="urn:microsoft.com/office/officeart/2005/8/layout/vList4"/>
    <dgm:cxn modelId="{3591C36F-987B-4DAD-8D5F-B95F1D6AE777}" type="presParOf" srcId="{562DFCBF-69F6-4F0F-B920-70588AF06515}" destId="{2E4D8F89-3904-4BFF-8772-AFAB6B1C33FB}" srcOrd="1" destOrd="0" presId="urn:microsoft.com/office/officeart/2005/8/layout/vList4"/>
    <dgm:cxn modelId="{C7B7D055-88F8-4F86-82B6-CD394CC616DD}" type="presParOf" srcId="{562DFCBF-69F6-4F0F-B920-70588AF06515}" destId="{8E4C72C7-07FF-404B-AA87-9428D6051E4F}" srcOrd="2" destOrd="0" presId="urn:microsoft.com/office/officeart/2005/8/layout/vList4"/>
    <dgm:cxn modelId="{C3179AF5-CBFE-4102-A601-208A8E030D8E}" type="presParOf" srcId="{8E4C72C7-07FF-404B-AA87-9428D6051E4F}" destId="{2EBD9E79-FE46-483E-B9FD-9CCB6ECBC2B2}" srcOrd="0" destOrd="0" presId="urn:microsoft.com/office/officeart/2005/8/layout/vList4"/>
    <dgm:cxn modelId="{6403AC7B-5F2C-4080-9409-0744BA2DF82B}" type="presParOf" srcId="{8E4C72C7-07FF-404B-AA87-9428D6051E4F}" destId="{D0CC0394-66DB-4820-A64B-33B91B18617A}" srcOrd="1" destOrd="0" presId="urn:microsoft.com/office/officeart/2005/8/layout/vList4"/>
    <dgm:cxn modelId="{ABCCCE63-F00E-48B5-9F2B-FA31213D204E}" type="presParOf" srcId="{8E4C72C7-07FF-404B-AA87-9428D6051E4F}" destId="{AEC3BD7A-9E05-4A62-B3E2-58DA874D5BCC}" srcOrd="2" destOrd="0" presId="urn:microsoft.com/office/officeart/2005/8/layout/vList4"/>
    <dgm:cxn modelId="{7644AC72-C94B-4613-A459-D51F473C06EE}" type="presParOf" srcId="{562DFCBF-69F6-4F0F-B920-70588AF06515}" destId="{ECABC78E-20FA-410B-ADBA-2A395AFA7F10}" srcOrd="3" destOrd="0" presId="urn:microsoft.com/office/officeart/2005/8/layout/vList4"/>
    <dgm:cxn modelId="{09291F9F-C718-48BC-8A85-8B2F81DBB546}" type="presParOf" srcId="{562DFCBF-69F6-4F0F-B920-70588AF06515}" destId="{5E5C1120-DF85-4EB9-A64B-96761BEB0B5D}" srcOrd="4" destOrd="0" presId="urn:microsoft.com/office/officeart/2005/8/layout/vList4"/>
    <dgm:cxn modelId="{0368CFB4-93A0-49C7-B9BE-C515865A86F2}" type="presParOf" srcId="{5E5C1120-DF85-4EB9-A64B-96761BEB0B5D}" destId="{40957A58-35EF-4432-82A4-0549E1B88939}" srcOrd="0" destOrd="0" presId="urn:microsoft.com/office/officeart/2005/8/layout/vList4"/>
    <dgm:cxn modelId="{B6E42798-45BD-436A-9E7E-425B064E1474}" type="presParOf" srcId="{5E5C1120-DF85-4EB9-A64B-96761BEB0B5D}" destId="{DDDE819E-E6E7-4D03-BDBC-9A822AAFF460}" srcOrd="1" destOrd="0" presId="urn:microsoft.com/office/officeart/2005/8/layout/vList4"/>
    <dgm:cxn modelId="{41BAFBA6-9525-4542-8C69-52F67F58E155}" type="presParOf" srcId="{5E5C1120-DF85-4EB9-A64B-96761BEB0B5D}" destId="{1ACC3503-A108-4D1A-B62F-9A68CF769C29}" srcOrd="2" destOrd="0" presId="urn:microsoft.com/office/officeart/2005/8/layout/vList4"/>
    <dgm:cxn modelId="{ACFF7B10-928B-401E-93D4-FC8E91F5C844}" type="presParOf" srcId="{562DFCBF-69F6-4F0F-B920-70588AF06515}" destId="{3C9E2BDC-9F93-42C6-9E62-5CCABDAF5A95}" srcOrd="5" destOrd="0" presId="urn:microsoft.com/office/officeart/2005/8/layout/vList4"/>
    <dgm:cxn modelId="{F1F9AC44-2D86-47A9-900E-3D91C8D16FC1}" type="presParOf" srcId="{562DFCBF-69F6-4F0F-B920-70588AF06515}" destId="{1CFDA8B8-43E8-4A68-9B34-DCDB6AF005A1}" srcOrd="6" destOrd="0" presId="urn:microsoft.com/office/officeart/2005/8/layout/vList4"/>
    <dgm:cxn modelId="{8C1EEB46-47DC-4736-906D-ABC00A9E3CC4}" type="presParOf" srcId="{1CFDA8B8-43E8-4A68-9B34-DCDB6AF005A1}" destId="{57DB8847-97FB-48A1-A7FE-AF08D57719B9}" srcOrd="0" destOrd="0" presId="urn:microsoft.com/office/officeart/2005/8/layout/vList4"/>
    <dgm:cxn modelId="{D3EC78BD-289C-4FA2-99B6-A55BFF9805D0}" type="presParOf" srcId="{1CFDA8B8-43E8-4A68-9B34-DCDB6AF005A1}" destId="{FBAB44D3-5AF3-44B1-B563-4623DF74D105}" srcOrd="1" destOrd="0" presId="urn:microsoft.com/office/officeart/2005/8/layout/vList4"/>
    <dgm:cxn modelId="{EAECB71A-C98E-48D8-A87B-7362399CF56D}" type="presParOf" srcId="{1CFDA8B8-43E8-4A68-9B34-DCDB6AF005A1}" destId="{1835E685-F6FC-4AD9-BC44-F3306209167E}" srcOrd="2" destOrd="0" presId="urn:microsoft.com/office/officeart/2005/8/layout/vList4"/>
    <dgm:cxn modelId="{AF14FCA2-629A-4EB9-BA1D-C96D2367F911}" type="presParOf" srcId="{562DFCBF-69F6-4F0F-B920-70588AF06515}" destId="{CAC86B07-AB3D-489A-9336-36D01F557DDA}" srcOrd="7" destOrd="0" presId="urn:microsoft.com/office/officeart/2005/8/layout/vList4"/>
    <dgm:cxn modelId="{27FDBF80-8E80-4147-8C83-98D513B79521}" type="presParOf" srcId="{562DFCBF-69F6-4F0F-B920-70588AF06515}" destId="{C935DFD2-50E3-45F6-B28F-D2FE8278DABC}" srcOrd="8" destOrd="0" presId="urn:microsoft.com/office/officeart/2005/8/layout/vList4"/>
    <dgm:cxn modelId="{47B0B968-8EA8-49D2-895E-C9038FD8D4F3}" type="presParOf" srcId="{C935DFD2-50E3-45F6-B28F-D2FE8278DABC}" destId="{C123F046-2B8F-4532-9DE8-9519E18B0E1D}" srcOrd="0" destOrd="0" presId="urn:microsoft.com/office/officeart/2005/8/layout/vList4"/>
    <dgm:cxn modelId="{B326E800-BB30-4FC3-9ED4-65058D948702}" type="presParOf" srcId="{C935DFD2-50E3-45F6-B28F-D2FE8278DABC}" destId="{17DB84E9-EE41-4B7A-A295-79F0898EF3C2}" srcOrd="1" destOrd="0" presId="urn:microsoft.com/office/officeart/2005/8/layout/vList4"/>
    <dgm:cxn modelId="{41ACE6DB-D422-41CF-86F2-429458516551}" type="presParOf" srcId="{C935DFD2-50E3-45F6-B28F-D2FE8278DABC}" destId="{4770A120-83CC-47F9-8F45-4E29B0C874BA}" srcOrd="2" destOrd="0" presId="urn:microsoft.com/office/officeart/2005/8/layout/vList4"/>
    <dgm:cxn modelId="{6C5A5394-6E71-4EA1-ABBE-97A37DEF0E2E}" type="presParOf" srcId="{562DFCBF-69F6-4F0F-B920-70588AF06515}" destId="{F413AB80-9BD5-47D5-8002-B95F44B52DD2}" srcOrd="9" destOrd="0" presId="urn:microsoft.com/office/officeart/2005/8/layout/vList4"/>
    <dgm:cxn modelId="{7C1157F4-03F0-47DB-AE1D-2ABE3E15F10E}" type="presParOf" srcId="{562DFCBF-69F6-4F0F-B920-70588AF06515}" destId="{B0877D4B-5564-4662-B6FC-EC6CEAE27149}" srcOrd="10" destOrd="0" presId="urn:microsoft.com/office/officeart/2005/8/layout/vList4"/>
    <dgm:cxn modelId="{C9B8FD8F-8AAB-4559-9E34-299C1F75D35C}" type="presParOf" srcId="{B0877D4B-5564-4662-B6FC-EC6CEAE27149}" destId="{D0954F4B-C5C3-42EB-9C8C-1D94E1A8BEA2}" srcOrd="0" destOrd="0" presId="urn:microsoft.com/office/officeart/2005/8/layout/vList4"/>
    <dgm:cxn modelId="{A3A33AD2-B3D2-43CD-8DD4-68EF2589041A}" type="presParOf" srcId="{B0877D4B-5564-4662-B6FC-EC6CEAE27149}" destId="{65B6C6EE-7911-44BB-B877-3B3CDF9AB4B0}" srcOrd="1" destOrd="0" presId="urn:microsoft.com/office/officeart/2005/8/layout/vList4"/>
    <dgm:cxn modelId="{37F4F1A9-4AF0-430D-9E53-9E76BF23A800}" type="presParOf" srcId="{B0877D4B-5564-4662-B6FC-EC6CEAE27149}" destId="{F814BAC6-1EB4-450A-BF27-7F61624CC0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69951-6A70-49BA-9CD8-4E9AABA256E3}">
      <dsp:nvSpPr>
        <dsp:cNvPr id="0" name=""/>
        <dsp:cNvSpPr/>
      </dsp:nvSpPr>
      <dsp:spPr>
        <a:xfrm>
          <a:off x="0" y="0"/>
          <a:ext cx="8784976" cy="81093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Cambria Math" panose="02040503050406030204" pitchFamily="18" charset="0"/>
              <a:ea typeface="Cambria Math" panose="02040503050406030204" pitchFamily="18" charset="0"/>
            </a:rPr>
            <a:t>Проблемы правового регулирования</a:t>
          </a:r>
          <a:endParaRPr lang="ru-RU" sz="23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838088" y="0"/>
        <a:ext cx="6946887" cy="810934"/>
      </dsp:txXfrm>
    </dsp:sp>
    <dsp:sp modelId="{4048A72A-E3CB-4212-BE6D-A845A9939B61}">
      <dsp:nvSpPr>
        <dsp:cNvPr id="0" name=""/>
        <dsp:cNvSpPr/>
      </dsp:nvSpPr>
      <dsp:spPr>
        <a:xfrm>
          <a:off x="81093" y="81093"/>
          <a:ext cx="1756995" cy="6487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D9E79-FE46-483E-B9FD-9CCB6ECBC2B2}">
      <dsp:nvSpPr>
        <dsp:cNvPr id="0" name=""/>
        <dsp:cNvSpPr/>
      </dsp:nvSpPr>
      <dsp:spPr>
        <a:xfrm>
          <a:off x="0" y="892027"/>
          <a:ext cx="8784976" cy="810934"/>
        </a:xfrm>
        <a:prstGeom prst="roundRect">
          <a:avLst>
            <a:gd name="adj" fmla="val 10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Cambria Math" panose="02040503050406030204" pitchFamily="18" charset="0"/>
              <a:ea typeface="Cambria Math" panose="02040503050406030204" pitchFamily="18" charset="0"/>
            </a:rPr>
            <a:t>Недостаток информации о пользе телемедицины</a:t>
          </a:r>
          <a:endParaRPr lang="ru-RU" sz="23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838088" y="892027"/>
        <a:ext cx="6946887" cy="810934"/>
      </dsp:txXfrm>
    </dsp:sp>
    <dsp:sp modelId="{D0CC0394-66DB-4820-A64B-33B91B18617A}">
      <dsp:nvSpPr>
        <dsp:cNvPr id="0" name=""/>
        <dsp:cNvSpPr/>
      </dsp:nvSpPr>
      <dsp:spPr>
        <a:xfrm>
          <a:off x="81093" y="973121"/>
          <a:ext cx="1756995" cy="6487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00" b="-7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57A58-35EF-4432-82A4-0549E1B88939}">
      <dsp:nvSpPr>
        <dsp:cNvPr id="0" name=""/>
        <dsp:cNvSpPr/>
      </dsp:nvSpPr>
      <dsp:spPr>
        <a:xfrm>
          <a:off x="0" y="1784055"/>
          <a:ext cx="8784976" cy="810934"/>
        </a:xfrm>
        <a:prstGeom prst="roundRect">
          <a:avLst>
            <a:gd name="adj" fmla="val 10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Cambria Math" panose="02040503050406030204" pitchFamily="18" charset="0"/>
              <a:ea typeface="Cambria Math" panose="02040503050406030204" pitchFamily="18" charset="0"/>
            </a:rPr>
            <a:t>Недостаточная приоритетность для системы здравоохранения</a:t>
          </a:r>
          <a:endParaRPr lang="ru-RU" sz="23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838088" y="1784055"/>
        <a:ext cx="6946887" cy="810934"/>
      </dsp:txXfrm>
    </dsp:sp>
    <dsp:sp modelId="{DDDE819E-E6E7-4D03-BDBC-9A822AAFF460}">
      <dsp:nvSpPr>
        <dsp:cNvPr id="0" name=""/>
        <dsp:cNvSpPr/>
      </dsp:nvSpPr>
      <dsp:spPr>
        <a:xfrm>
          <a:off x="81093" y="1865148"/>
          <a:ext cx="1756995" cy="6487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B8847-97FB-48A1-A7FE-AF08D57719B9}">
      <dsp:nvSpPr>
        <dsp:cNvPr id="0" name=""/>
        <dsp:cNvSpPr/>
      </dsp:nvSpPr>
      <dsp:spPr>
        <a:xfrm>
          <a:off x="0" y="2676083"/>
          <a:ext cx="8784976" cy="810934"/>
        </a:xfrm>
        <a:prstGeom prst="roundRect">
          <a:avLst>
            <a:gd name="adj" fmla="val 10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Cambria Math" panose="02040503050406030204" pitchFamily="18" charset="0"/>
              <a:ea typeface="Cambria Math" panose="02040503050406030204" pitchFamily="18" charset="0"/>
            </a:rPr>
            <a:t>Отсутствие доказательств экономической эффективности</a:t>
          </a:r>
          <a:endParaRPr lang="ru-RU" sz="23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838088" y="2676083"/>
        <a:ext cx="6946887" cy="810934"/>
      </dsp:txXfrm>
    </dsp:sp>
    <dsp:sp modelId="{FBAB44D3-5AF3-44B1-B563-4623DF74D105}">
      <dsp:nvSpPr>
        <dsp:cNvPr id="0" name=""/>
        <dsp:cNvSpPr/>
      </dsp:nvSpPr>
      <dsp:spPr>
        <a:xfrm>
          <a:off x="81093" y="2757176"/>
          <a:ext cx="1756995" cy="6487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3F046-2B8F-4532-9DE8-9519E18B0E1D}">
      <dsp:nvSpPr>
        <dsp:cNvPr id="0" name=""/>
        <dsp:cNvSpPr/>
      </dsp:nvSpPr>
      <dsp:spPr>
        <a:xfrm>
          <a:off x="0" y="3568110"/>
          <a:ext cx="8784976" cy="810934"/>
        </a:xfrm>
        <a:prstGeom prst="roundRect">
          <a:avLst>
            <a:gd name="adj" fmla="val 10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Cambria Math" panose="02040503050406030204" pitchFamily="18" charset="0"/>
              <a:ea typeface="Cambria Math" panose="02040503050406030204" pitchFamily="18" charset="0"/>
            </a:rPr>
            <a:t>Высокие эксплуатационные затраты</a:t>
          </a:r>
          <a:endParaRPr lang="ru-RU" sz="23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838088" y="3568110"/>
        <a:ext cx="6946887" cy="810934"/>
      </dsp:txXfrm>
    </dsp:sp>
    <dsp:sp modelId="{17DB84E9-EE41-4B7A-A295-79F0898EF3C2}">
      <dsp:nvSpPr>
        <dsp:cNvPr id="0" name=""/>
        <dsp:cNvSpPr/>
      </dsp:nvSpPr>
      <dsp:spPr>
        <a:xfrm>
          <a:off x="81093" y="3649204"/>
          <a:ext cx="1756995" cy="6487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54F4B-C5C3-42EB-9C8C-1D94E1A8BEA2}">
      <dsp:nvSpPr>
        <dsp:cNvPr id="0" name=""/>
        <dsp:cNvSpPr/>
      </dsp:nvSpPr>
      <dsp:spPr>
        <a:xfrm>
          <a:off x="0" y="4460138"/>
          <a:ext cx="8784976" cy="81093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Отсутствие необходимой инфраструктуры</a:t>
          </a:r>
          <a:endParaRPr lang="ru-RU" sz="2300" kern="1200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838088" y="4460138"/>
        <a:ext cx="6946887" cy="810934"/>
      </dsp:txXfrm>
    </dsp:sp>
    <dsp:sp modelId="{65B6C6EE-7911-44BB-B877-3B3CDF9AB4B0}">
      <dsp:nvSpPr>
        <dsp:cNvPr id="0" name=""/>
        <dsp:cNvSpPr/>
      </dsp:nvSpPr>
      <dsp:spPr>
        <a:xfrm>
          <a:off x="81093" y="4541231"/>
          <a:ext cx="1756995" cy="6487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7043A8-6B9E-45C3-8EA8-3E3B3D30BFA0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411F0F-64A6-4DF5-AA68-791FBF61AB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10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11F0F-64A6-4DF5-AA68-791FBF61AB7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02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11F0F-64A6-4DF5-AA68-791FBF61AB7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52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 (2010). Мобильное здравоохранение. Новые горизонты здравоохранения через технологии мобильной связи. Доклад о результатах второго глобального обследования в области электронного здравоохранения // http://apps.who.int/iris/bitstream/10665/112505/1/9789244564141_rus.pdf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11F0F-64A6-4DF5-AA68-791FBF61AB7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8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 Math" pitchFamily="18" charset="0"/>
                <a:ea typeface="Cambria Math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87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8715375" y="0"/>
            <a:ext cx="4286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0608700-FCA1-4EAD-90BD-C1B3D022D48F}" type="slidenum">
              <a:rPr lang="ru-RU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 smtClean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4C910-2D43-40B4-AE8F-ACB8E61831F0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6DB9E-F7A5-484F-831E-257CC090E3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68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8715375" y="0"/>
            <a:ext cx="4286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CAD7191-F55B-43E5-B083-4BA53E910EF2}" type="slidenum">
              <a:rPr lang="ru-RU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 smtClean="0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72B7-0AA7-4263-BC8A-01171EB35A1E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F56C-22FC-4EA2-841A-2CFA6CC72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47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30"/>
          <p:cNvGrpSpPr>
            <a:grpSpLocks/>
          </p:cNvGrpSpPr>
          <p:nvPr userDrawn="1"/>
        </p:nvGrpSpPr>
        <p:grpSpPr bwMode="auto">
          <a:xfrm rot="5400000">
            <a:off x="-3357562" y="3357562"/>
            <a:ext cx="6858000" cy="142875"/>
            <a:chOff x="453" y="2545"/>
            <a:chExt cx="5760" cy="91"/>
          </a:xfrm>
        </p:grpSpPr>
        <p:sp>
          <p:nvSpPr>
            <p:cNvPr id="4" name="Line 1027"/>
            <p:cNvSpPr>
              <a:spLocks noChangeShapeType="1"/>
            </p:cNvSpPr>
            <p:nvPr/>
          </p:nvSpPr>
          <p:spPr bwMode="gray">
            <a:xfrm>
              <a:off x="453" y="2545"/>
              <a:ext cx="5760" cy="0"/>
            </a:xfrm>
            <a:prstGeom prst="line">
              <a:avLst/>
            </a:prstGeom>
            <a:noFill/>
            <a:ln w="76200" cmpd="tri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" name="Line 1028"/>
            <p:cNvSpPr>
              <a:spLocks noChangeShapeType="1"/>
            </p:cNvSpPr>
            <p:nvPr/>
          </p:nvSpPr>
          <p:spPr bwMode="gray">
            <a:xfrm>
              <a:off x="453" y="2590"/>
              <a:ext cx="576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6" name="Line 1029"/>
            <p:cNvSpPr>
              <a:spLocks noChangeShapeType="1"/>
            </p:cNvSpPr>
            <p:nvPr/>
          </p:nvSpPr>
          <p:spPr bwMode="gray">
            <a:xfrm>
              <a:off x="453" y="2636"/>
              <a:ext cx="5760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pic>
        <p:nvPicPr>
          <p:cNvPr id="8" name="Рисунок 11" descr="bfe584d37a1aae6d9068a61501a47cdd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0"/>
            <a:ext cx="622300" cy="785813"/>
          </a:xfrm>
          <a:prstGeom prst="rect">
            <a:avLst/>
          </a:prstGeom>
          <a:solidFill>
            <a:srgbClr val="004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6248400" cy="687387"/>
          </a:xfrm>
          <a:solidFill>
            <a:srgbClr val="003E3D"/>
          </a:solidFill>
        </p:spPr>
        <p:txBody>
          <a:bodyPr/>
          <a:lstStyle>
            <a:lvl1pPr algn="l" defTabSz="784225" rtl="0" eaLnBrk="0" fontAlgn="base" hangingPunct="0">
              <a:spcBef>
                <a:spcPct val="0"/>
              </a:spcBef>
              <a:spcAft>
                <a:spcPct val="0"/>
              </a:spcAft>
              <a:defRPr lang="ru-RU" sz="2400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93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30"/>
          <p:cNvGrpSpPr>
            <a:grpSpLocks/>
          </p:cNvGrpSpPr>
          <p:nvPr userDrawn="1"/>
        </p:nvGrpSpPr>
        <p:grpSpPr bwMode="auto">
          <a:xfrm rot="5400000">
            <a:off x="-3357562" y="3357562"/>
            <a:ext cx="6858000" cy="142875"/>
            <a:chOff x="453" y="2545"/>
            <a:chExt cx="5760" cy="91"/>
          </a:xfrm>
        </p:grpSpPr>
        <p:sp>
          <p:nvSpPr>
            <p:cNvPr id="4" name="Line 1027"/>
            <p:cNvSpPr>
              <a:spLocks noChangeShapeType="1"/>
            </p:cNvSpPr>
            <p:nvPr/>
          </p:nvSpPr>
          <p:spPr bwMode="gray">
            <a:xfrm>
              <a:off x="453" y="2545"/>
              <a:ext cx="5760" cy="0"/>
            </a:xfrm>
            <a:prstGeom prst="line">
              <a:avLst/>
            </a:prstGeom>
            <a:noFill/>
            <a:ln w="76200" cmpd="tri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" name="Line 1028"/>
            <p:cNvSpPr>
              <a:spLocks noChangeShapeType="1"/>
            </p:cNvSpPr>
            <p:nvPr/>
          </p:nvSpPr>
          <p:spPr bwMode="gray">
            <a:xfrm>
              <a:off x="453" y="2590"/>
              <a:ext cx="576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6" name="Line 1029"/>
            <p:cNvSpPr>
              <a:spLocks noChangeShapeType="1"/>
            </p:cNvSpPr>
            <p:nvPr/>
          </p:nvSpPr>
          <p:spPr bwMode="gray">
            <a:xfrm>
              <a:off x="453" y="2636"/>
              <a:ext cx="5760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pic>
        <p:nvPicPr>
          <p:cNvPr id="8" name="Рисунок 11" descr="bfe584d37a1aae6d9068a61501a47cdd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0"/>
            <a:ext cx="622300" cy="785813"/>
          </a:xfrm>
          <a:prstGeom prst="rect">
            <a:avLst/>
          </a:prstGeom>
          <a:solidFill>
            <a:srgbClr val="004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6248400" cy="687387"/>
          </a:xfrm>
          <a:solidFill>
            <a:srgbClr val="003E3D"/>
          </a:solidFill>
        </p:spPr>
        <p:txBody>
          <a:bodyPr/>
          <a:lstStyle>
            <a:lvl1pPr algn="l" defTabSz="784225" rtl="0" eaLnBrk="0" fontAlgn="base" hangingPunct="0">
              <a:spcBef>
                <a:spcPct val="0"/>
              </a:spcBef>
              <a:spcAft>
                <a:spcPct val="0"/>
              </a:spcAft>
              <a:defRPr lang="ru-RU" sz="2400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23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 (оформление 1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421" y="1226941"/>
            <a:ext cx="8676947" cy="4792718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="1">
                <a:solidFill>
                  <a:srgbClr val="5D4B24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400" b="1">
                <a:solidFill>
                  <a:srgbClr val="5D4B24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1400" b="1">
                <a:solidFill>
                  <a:srgbClr val="5D4B24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1400" b="1">
                <a:solidFill>
                  <a:srgbClr val="5D4B24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1400" b="1">
                <a:solidFill>
                  <a:srgbClr val="5D4B2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84" y="255444"/>
            <a:ext cx="5642432" cy="647665"/>
          </a:xfrm>
        </p:spPr>
        <p:txBody>
          <a:bodyPr/>
          <a:lstStyle>
            <a:lvl1pPr algn="l">
              <a:defRPr sz="1800" b="1">
                <a:solidFill>
                  <a:srgbClr val="5D4B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977421" y="947666"/>
            <a:ext cx="2871948" cy="259768"/>
          </a:xfrm>
        </p:spPr>
        <p:txBody>
          <a:bodyPr rIns="0"/>
          <a:lstStyle>
            <a:lvl1pPr algn="r">
              <a:buFont typeface="Arial" pitchFamily="34" charset="0"/>
              <a:buNone/>
              <a:defRPr sz="1100" b="1">
                <a:solidFill>
                  <a:srgbClr val="5D4B24"/>
                </a:solidFill>
                <a:latin typeface="Arial" pitchFamily="34" charset="0"/>
                <a:cs typeface="Arial" pitchFamily="34" charset="0"/>
              </a:defRPr>
            </a:lvl1pPr>
            <a:lvl2pPr algn="r">
              <a:buFont typeface="Arial" pitchFamily="34" charset="0"/>
              <a:buNone/>
              <a:defRPr sz="1100" b="1">
                <a:solidFill>
                  <a:srgbClr val="5D4B24"/>
                </a:solidFill>
                <a:latin typeface="Arial" pitchFamily="34" charset="0"/>
                <a:cs typeface="Arial" pitchFamily="34" charset="0"/>
              </a:defRPr>
            </a:lvl2pPr>
            <a:lvl3pPr algn="r">
              <a:buFont typeface="Arial" pitchFamily="34" charset="0"/>
              <a:buNone/>
              <a:defRPr sz="1100" b="1">
                <a:solidFill>
                  <a:srgbClr val="5D4B24"/>
                </a:solidFill>
                <a:latin typeface="Arial" pitchFamily="34" charset="0"/>
                <a:cs typeface="Arial" pitchFamily="34" charset="0"/>
              </a:defRPr>
            </a:lvl3pPr>
            <a:lvl4pPr algn="r">
              <a:buFont typeface="Arial" pitchFamily="34" charset="0"/>
              <a:buNone/>
              <a:defRPr sz="1100" b="1">
                <a:solidFill>
                  <a:srgbClr val="5D4B24"/>
                </a:solidFill>
                <a:latin typeface="Arial" pitchFamily="34" charset="0"/>
                <a:cs typeface="Arial" pitchFamily="34" charset="0"/>
              </a:defRPr>
            </a:lvl4pPr>
            <a:lvl5pPr algn="r">
              <a:buFont typeface="Arial" pitchFamily="34" charset="0"/>
              <a:buNone/>
              <a:defRPr sz="1100" b="1">
                <a:solidFill>
                  <a:srgbClr val="5D4B2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482013" y="6215063"/>
            <a:ext cx="361950" cy="363537"/>
          </a:xfrm>
        </p:spPr>
        <p:txBody>
          <a:bodyPr/>
          <a:lstStyle>
            <a:lvl1pPr algn="ctr">
              <a:defRPr sz="1100" b="1">
                <a:solidFill>
                  <a:srgbClr val="5D4B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F284C8-806A-4732-9D97-B790CD98CE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4"/>
          <p:cNvSpPr>
            <a:spLocks noGrp="1"/>
          </p:cNvSpPr>
          <p:nvPr>
            <p:ph type="ftr" sz="quarter" idx="15"/>
          </p:nvPr>
        </p:nvSpPr>
        <p:spPr>
          <a:xfrm>
            <a:off x="2982913" y="6215063"/>
            <a:ext cx="5499100" cy="363537"/>
          </a:xfrm>
        </p:spPr>
        <p:txBody>
          <a:bodyPr/>
          <a:lstStyle>
            <a:lvl1pPr algn="r">
              <a:defRPr sz="1100" b="1">
                <a:solidFill>
                  <a:srgbClr val="5D4B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0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8715375" y="0"/>
            <a:ext cx="4286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75523B-18E5-4308-9FF2-478ACAF1A1B6}" type="slidenum">
              <a:rPr lang="ru-RU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 smtClean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897960" cy="1143000"/>
          </a:xfrm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2200" kern="12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 Math" pitchFamily="18" charset="0"/>
                <a:ea typeface="Cambria Math" pitchFamily="18" charset="0"/>
              </a:defRPr>
            </a:lvl1pPr>
            <a:lvl2pPr>
              <a:defRPr>
                <a:latin typeface="Cambria Math" pitchFamily="18" charset="0"/>
                <a:ea typeface="Cambria Math" pitchFamily="18" charset="0"/>
              </a:defRPr>
            </a:lvl2pPr>
            <a:lvl3pPr>
              <a:defRPr>
                <a:latin typeface="Cambria Math" pitchFamily="18" charset="0"/>
                <a:ea typeface="Cambria Math" pitchFamily="18" charset="0"/>
              </a:defRPr>
            </a:lvl3pPr>
            <a:lvl4pPr>
              <a:defRPr>
                <a:latin typeface="Cambria Math" pitchFamily="18" charset="0"/>
                <a:ea typeface="Cambria Math" pitchFamily="18" charset="0"/>
              </a:defRPr>
            </a:lvl4pPr>
            <a:lvl5pPr>
              <a:defRPr>
                <a:latin typeface="Cambria Math" pitchFamily="18" charset="0"/>
                <a:ea typeface="Cambria Math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99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8715375" y="0"/>
            <a:ext cx="4286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C03CDD7-E748-41C5-8C6D-3E77C05CDE15}" type="slidenum">
              <a:rPr lang="ru-RU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 smtClean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C78C-CFD6-4F42-9146-7B7E0B537052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4FFA-6DCA-4DE6-8014-68ACA90616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9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715375" y="0"/>
            <a:ext cx="4286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F80E6AF-4FBD-4663-A55C-02D31446685F}" type="slidenum">
              <a:rPr lang="ru-RU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 smtClean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897960" cy="1143000"/>
          </a:xfrm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2200" kern="12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mbria Math" pitchFamily="18" charset="0"/>
                <a:ea typeface="Cambria Math" pitchFamily="18" charset="0"/>
              </a:defRPr>
            </a:lvl1pPr>
            <a:lvl2pPr>
              <a:defRPr sz="2400">
                <a:latin typeface="Cambria Math" pitchFamily="18" charset="0"/>
                <a:ea typeface="Cambria Math" pitchFamily="18" charset="0"/>
              </a:defRPr>
            </a:lvl2pPr>
            <a:lvl3pPr>
              <a:defRPr sz="2000">
                <a:latin typeface="Cambria Math" pitchFamily="18" charset="0"/>
                <a:ea typeface="Cambria Math" pitchFamily="18" charset="0"/>
              </a:defRPr>
            </a:lvl3pPr>
            <a:lvl4pPr>
              <a:defRPr sz="1800">
                <a:latin typeface="Cambria Math" pitchFamily="18" charset="0"/>
                <a:ea typeface="Cambria Math" pitchFamily="18" charset="0"/>
              </a:defRPr>
            </a:lvl4pPr>
            <a:lvl5pPr>
              <a:defRPr sz="1800">
                <a:latin typeface="Cambria Math" pitchFamily="18" charset="0"/>
                <a:ea typeface="Cambria Math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mbria Math" pitchFamily="18" charset="0"/>
                <a:ea typeface="Cambria Math" pitchFamily="18" charset="0"/>
              </a:defRPr>
            </a:lvl1pPr>
            <a:lvl2pPr>
              <a:defRPr sz="2400">
                <a:latin typeface="Cambria Math" pitchFamily="18" charset="0"/>
                <a:ea typeface="Cambria Math" pitchFamily="18" charset="0"/>
              </a:defRPr>
            </a:lvl2pPr>
            <a:lvl3pPr>
              <a:defRPr sz="2000">
                <a:latin typeface="Cambria Math" pitchFamily="18" charset="0"/>
                <a:ea typeface="Cambria Math" pitchFamily="18" charset="0"/>
              </a:defRPr>
            </a:lvl3pPr>
            <a:lvl4pPr>
              <a:defRPr sz="1800">
                <a:latin typeface="Cambria Math" pitchFamily="18" charset="0"/>
                <a:ea typeface="Cambria Math" pitchFamily="18" charset="0"/>
              </a:defRPr>
            </a:lvl4pPr>
            <a:lvl5pPr>
              <a:defRPr sz="1800">
                <a:latin typeface="Cambria Math" pitchFamily="18" charset="0"/>
                <a:ea typeface="Cambria Math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86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897960" cy="1143000"/>
          </a:xfrm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2200" kern="12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715375" y="0"/>
            <a:ext cx="4286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2DEB77-59A3-4658-BF8A-6CC607C98E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51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897960" cy="1143000"/>
          </a:xfrm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2200" kern="12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715375" y="0"/>
            <a:ext cx="4286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174CBD-3BD8-4221-B5DB-60910D07FC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1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 txBox="1">
            <a:spLocks/>
          </p:cNvSpPr>
          <p:nvPr userDrawn="1"/>
        </p:nvSpPr>
        <p:spPr>
          <a:xfrm>
            <a:off x="8715375" y="0"/>
            <a:ext cx="4286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C80CFF0-CC2F-4EC3-A86C-38FEDF757733}" type="slidenum">
              <a:rPr lang="ru-RU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 smtClean="0">
              <a:latin typeface="+mn-lt"/>
              <a:cs typeface="+mn-cs"/>
            </a:endParaRP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BE3BE-2511-4175-8120-E22CC4CDF977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4137A-4B3E-48EC-AA5B-16F2CC4B8B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97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715375" y="0"/>
            <a:ext cx="4286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60CE4F-9C8A-4118-8081-353665611CC5}" type="slidenum">
              <a:rPr lang="ru-RU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 smtClean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2ED7F-7117-4065-A40F-C2911A176AC6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DF1A-96AA-4546-818A-6127AF7D55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12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715375" y="0"/>
            <a:ext cx="4286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88280D-11E7-4877-81E0-73A1EA2AEFF5}" type="slidenum">
              <a:rPr lang="ru-RU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 smtClean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300E-1FCF-47E3-9EE6-FFCBC686A350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DF82-BF85-4CDF-BC49-403DB7E2D5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74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8DF11D-0A70-472F-8CB6-4DDFF58BA987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D1DB66-65E3-4C0A-858C-D6BCE2B006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4"/>
          <p:cNvSpPr txBox="1">
            <a:spLocks/>
          </p:cNvSpPr>
          <p:nvPr/>
        </p:nvSpPr>
        <p:spPr>
          <a:xfrm>
            <a:off x="8715375" y="0"/>
            <a:ext cx="4286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184CE9-F601-4EE8-ADB4-91DD066BD8BE}" type="slidenum">
              <a:rPr lang="ru-RU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 smtClean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714375" y="1428750"/>
            <a:ext cx="7886700" cy="3227388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Телемедицинские технологии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в России и в мире 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глазами врачей и пациентов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altLang="ru-RU" sz="4000" dirty="0" smtClean="0">
              <a:cs typeface="Cambria Math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3872644"/>
            <a:ext cx="6400800" cy="180020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Попович Лариса Дмитриевна</a:t>
            </a:r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352295" y="4772744"/>
            <a:ext cx="6643687" cy="132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ambria Math" pitchFamily="18" charset="0"/>
                <a:ea typeface="Cambria Math" pitchFamily="18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800" i="1" dirty="0" smtClean="0">
              <a:solidFill>
                <a:srgbClr val="595959"/>
              </a:solidFill>
              <a:cs typeface="Cambria Math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i="1" dirty="0" smtClean="0">
                <a:solidFill>
                  <a:srgbClr val="595959"/>
                </a:solidFill>
                <a:cs typeface="Cambria Math" pitchFamily="18" charset="0"/>
              </a:rPr>
              <a:t>Институт экономики здравоохранения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i="1" dirty="0" smtClean="0">
                <a:solidFill>
                  <a:srgbClr val="595959"/>
                </a:solidFill>
                <a:cs typeface="Cambria Math" pitchFamily="18" charset="0"/>
              </a:rPr>
              <a:t>Национальный Исследовательский Университет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i="1" dirty="0" smtClean="0">
                <a:solidFill>
                  <a:srgbClr val="595959"/>
                </a:solidFill>
                <a:cs typeface="Cambria Math" pitchFamily="18" charset="0"/>
              </a:rPr>
              <a:t>Высшая Школа экономики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i="1" dirty="0" smtClean="0">
              <a:solidFill>
                <a:srgbClr val="595959"/>
              </a:solidFill>
              <a:cs typeface="Cambria Math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800" i="1" dirty="0" smtClean="0">
              <a:solidFill>
                <a:srgbClr val="595959"/>
              </a:solidFill>
              <a:cs typeface="Cambria Math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i="1" dirty="0" smtClean="0">
                <a:solidFill>
                  <a:srgbClr val="595959"/>
                </a:solidFill>
                <a:cs typeface="Cambria Math" pitchFamily="18" charset="0"/>
              </a:rPr>
              <a:t>Москва,  </a:t>
            </a:r>
            <a:r>
              <a:rPr lang="ru-RU" altLang="ru-RU" sz="1800" i="1" dirty="0" smtClean="0">
                <a:solidFill>
                  <a:srgbClr val="595959"/>
                </a:solidFill>
                <a:cs typeface="Cambria Math" pitchFamily="18" charset="0"/>
              </a:rPr>
              <a:t>2018</a:t>
            </a:r>
            <a:endParaRPr lang="ru-RU" altLang="ru-RU" sz="1800" i="1" dirty="0" smtClean="0">
              <a:solidFill>
                <a:srgbClr val="595959"/>
              </a:solidFill>
              <a:cs typeface="Cambria Math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800" i="1" dirty="0" smtClean="0">
              <a:solidFill>
                <a:srgbClr val="898989"/>
              </a:solidFill>
              <a:cs typeface="Cambria Math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800" dirty="0" smtClean="0">
              <a:solidFill>
                <a:srgbClr val="898989"/>
              </a:solidFill>
              <a:cs typeface="Cambria Math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800" dirty="0" smtClean="0">
              <a:solidFill>
                <a:srgbClr val="898989"/>
              </a:solidFill>
              <a:cs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специалистов частных клиник и у кардиологов всех ЛПУ более выражена готовность  использовать показания  носимых гаджетов пациентов </a:t>
            </a: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0" y="1400199"/>
            <a:ext cx="7830319" cy="54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04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Пациенты о  вариантах  использования телемедицинских технологий </a:t>
            </a:r>
            <a:br>
              <a:rPr lang="ru-RU" dirty="0" smtClean="0"/>
            </a:br>
            <a:r>
              <a:rPr lang="ru-RU" dirty="0" smtClean="0"/>
              <a:t>и об ограничениям при их применении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5"/>
            <a:ext cx="4037509" cy="536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5876"/>
            <a:ext cx="4481283" cy="535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02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ответа на </a:t>
            </a:r>
            <a:r>
              <a:rPr lang="ru-RU" dirty="0" smtClean="0"/>
              <a:t>утверждение о формате ТМТ: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«Я считаю, что медицинская помощь, оказываемая </a:t>
            </a:r>
            <a:br>
              <a:rPr lang="ru-RU" dirty="0" smtClean="0"/>
            </a:br>
            <a:r>
              <a:rPr lang="ru-RU" dirty="0" smtClean="0"/>
              <a:t>с помощью телемедицинских технологий….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58917"/>
            <a:ext cx="4032448" cy="516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2" y="1654197"/>
            <a:ext cx="4320480" cy="517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340768"/>
            <a:ext cx="14237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ПАЦИЕНТЫ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1313966"/>
            <a:ext cx="8556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ВРАЧИ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86517" y="4581128"/>
            <a:ext cx="4320480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68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Сторонники применения тел</a:t>
            </a:r>
            <a:r>
              <a:rPr lang="ru-RU" dirty="0"/>
              <a:t>е</a:t>
            </a:r>
            <a:r>
              <a:rPr lang="ru-RU" dirty="0" smtClean="0"/>
              <a:t>медицинских технологий в формате </a:t>
            </a:r>
            <a:r>
              <a:rPr lang="en-US" dirty="0" smtClean="0"/>
              <a:t>UBER</a:t>
            </a:r>
            <a:r>
              <a:rPr lang="ru-RU" dirty="0" smtClean="0"/>
              <a:t>, в разрезе врачебных специальностей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5" y="1340768"/>
            <a:ext cx="8283575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3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Врачи  практически всех специальностей считают, что при внедрении ТМТ будет большое сопротивление со стороны коллег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2" y="1340768"/>
            <a:ext cx="8742635" cy="523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00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«скептиков», не готовых принять телемедицинские технологии в своей практике </a:t>
            </a:r>
            <a:br>
              <a:rPr lang="ru-RU" dirty="0" smtClean="0"/>
            </a:br>
            <a:r>
              <a:rPr lang="ru-RU" dirty="0" smtClean="0"/>
              <a:t>ни в какой форме (563 человека, 15,3% выборки)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" y="1333500"/>
            <a:ext cx="8961437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208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Специалисты, настроенные против использования телемедицинских технологий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8" y="1293126"/>
            <a:ext cx="7740724" cy="557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060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ВОЗ: Основные проблемы, препятствующие развитию телемедицинских </a:t>
            </a:r>
            <a:r>
              <a:rPr lang="ru-RU" dirty="0" smtClean="0"/>
              <a:t>технологий </a:t>
            </a:r>
            <a:br>
              <a:rPr lang="ru-RU" dirty="0" smtClean="0"/>
            </a:br>
            <a:r>
              <a:rPr lang="ru-RU" dirty="0" smtClean="0"/>
              <a:t>в странах Европы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38566012"/>
              </p:ext>
            </p:extLst>
          </p:nvPr>
        </p:nvGraphicFramePr>
        <p:xfrm>
          <a:off x="179512" y="1397000"/>
          <a:ext cx="878497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6204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>
          <a:xfrm>
            <a:off x="1331913" y="0"/>
            <a:ext cx="6897687" cy="1143000"/>
          </a:xfrm>
        </p:spPr>
        <p:txBody>
          <a:bodyPr/>
          <a:lstStyle/>
          <a:p>
            <a:endParaRPr lang="ru-RU" altLang="ru-RU" smtClean="0">
              <a:cs typeface="Cambria Math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288" y="2997200"/>
            <a:ext cx="8229600" cy="20875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ldpopovich@hse.ru</a:t>
            </a:r>
          </a:p>
          <a:p>
            <a:pPr algn="ctr">
              <a:buFont typeface="Arial" charset="0"/>
              <a:buNone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Благодарность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14096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Работа стала возможной благодаря помощи исследовательского подразделения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Doctor Index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профессиональной социальной сети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«Доктор на работе»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269079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Работа выполнена при поддержке российской телекоммуникационной компании МТС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8" y="1340769"/>
            <a:ext cx="339536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" descr="cid:image001.gif@01D0B037.CF4F6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3479"/>
            <a:ext cx="4828217" cy="7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49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выборки:  3688  российских врачей, ответивших на вопросы анкеты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r="3585"/>
          <a:stretch/>
        </p:blipFill>
        <p:spPr bwMode="auto">
          <a:xfrm>
            <a:off x="189959" y="1399661"/>
            <a:ext cx="8820472" cy="54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3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Российские врачи достаточно оптимистично оценивают возможности телемедицинских технологий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938" y="1425033"/>
            <a:ext cx="4392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считаю, что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при использовании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различных форм телемедицинских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технологий….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6049"/>
            <a:ext cx="3676828" cy="488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63827" y="1402560"/>
            <a:ext cx="4392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готов  при помощи 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различных форм телемедицинских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технологий….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25780"/>
            <a:ext cx="3804642" cy="486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2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ответа на утверждение: </a:t>
            </a:r>
            <a:br>
              <a:rPr lang="ru-RU" dirty="0" smtClean="0"/>
            </a:br>
            <a:r>
              <a:rPr lang="ru-RU" dirty="0" smtClean="0"/>
              <a:t>«С использованием телемедицинских технологий </a:t>
            </a:r>
            <a:br>
              <a:rPr lang="ru-RU" dirty="0" smtClean="0"/>
            </a:br>
            <a:r>
              <a:rPr lang="ru-RU" dirty="0" smtClean="0"/>
              <a:t>я готов….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1" y="1484784"/>
            <a:ext cx="4081675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104456" cy="525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6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Одобрение перехода к выписке рецептов и справок в электронном виде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875627" cy="248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55102"/>
            <a:ext cx="3035604" cy="538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05214"/>
            <a:ext cx="5875627" cy="284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55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Готовность к дистанционному консультированию отличается у разных специалистов, работающих </a:t>
            </a:r>
            <a:br>
              <a:rPr lang="ru-RU" dirty="0" smtClean="0"/>
            </a:br>
            <a:r>
              <a:rPr lang="ru-RU" dirty="0" smtClean="0"/>
              <a:t>в  разных ЛПУ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340768"/>
            <a:ext cx="8424936" cy="551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37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Готовность к дистанционному мониторингу </a:t>
            </a:r>
            <a:br>
              <a:rPr lang="ru-RU" dirty="0"/>
            </a:br>
            <a:r>
              <a:rPr lang="ru-RU" dirty="0"/>
              <a:t>не только своих, но и первичных пациентов есть </a:t>
            </a:r>
            <a:br>
              <a:rPr lang="ru-RU" dirty="0"/>
            </a:br>
            <a:r>
              <a:rPr lang="ru-RU" dirty="0"/>
              <a:t>у разных специалистов, работающих в  разных ЛПУ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7" y="1497787"/>
            <a:ext cx="8783017" cy="51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82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Специалисты частных клиник выражают высокую готовность консультировать и наблюдать любых пациентов, даже без медицинских документов</a:t>
            </a:r>
            <a:endParaRPr lang="ru-R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1" y="1379927"/>
            <a:ext cx="8526463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448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60894</TotalTime>
  <Words>270</Words>
  <Application>Microsoft Office PowerPoint</Application>
  <PresentationFormat>Экран (4:3)</PresentationFormat>
  <Paragraphs>44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Телемедицинские технологии в России и в мире  глазами врачей и пациентов </vt:lpstr>
      <vt:lpstr>Благодарность</vt:lpstr>
      <vt:lpstr>Характеристика выборки:  3688  российских врачей, ответивших на вопросы анкеты</vt:lpstr>
      <vt:lpstr>Российские врачи достаточно оптимистично оценивают возможности телемедицинских технологий</vt:lpstr>
      <vt:lpstr>Результаты ответа на утверждение:  «С использованием телемедицинских технологий  я готов….</vt:lpstr>
      <vt:lpstr>Одобрение перехода к выписке рецептов и справок в электронном виде </vt:lpstr>
      <vt:lpstr>Готовность к дистанционному консультированию отличается у разных специалистов, работающих  в  разных ЛПУ</vt:lpstr>
      <vt:lpstr>Готовность к дистанционному мониторингу  не только своих, но и первичных пациентов есть  у разных специалистов, работающих в  разных ЛПУ</vt:lpstr>
      <vt:lpstr>Специалисты частных клиник выражают высокую готовность консультировать и наблюдать любых пациентов, даже без медицинских документов</vt:lpstr>
      <vt:lpstr>У специалистов частных клиник и у кардиологов всех ЛПУ более выражена готовность  использовать показания  носимых гаджетов пациентов </vt:lpstr>
      <vt:lpstr>Пациенты о  вариантах  использования телемедицинских технологий  и об ограничениям при их применении</vt:lpstr>
      <vt:lpstr>Результаты ответа на утверждение о формате ТМТ:  «Я считаю, что медицинская помощь, оказываемая  с помощью телемедицинских технологий….</vt:lpstr>
      <vt:lpstr>Сторонники применения телемедицинских технологий в формате UBER, в разрезе врачебных специальностей</vt:lpstr>
      <vt:lpstr>Врачи  практически всех специальностей считают, что при внедрении ТМТ будет большое сопротивление со стороны коллег</vt:lpstr>
      <vt:lpstr>Портрет «скептиков», не готовых принять телемедицинские технологии в своей практике  ни в какой форме (563 человека, 15,3% выборки)</vt:lpstr>
      <vt:lpstr>Специалисты, настроенные против использования телемедицинских технологий</vt:lpstr>
      <vt:lpstr>ВОЗ: Основные проблемы, препятствующие развитию телемедицинских технологий  в странах Европы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user</cp:lastModifiedBy>
  <cp:revision>854</cp:revision>
  <dcterms:created xsi:type="dcterms:W3CDTF">2011-02-25T19:38:57Z</dcterms:created>
  <dcterms:modified xsi:type="dcterms:W3CDTF">2018-04-18T06:36:21Z</dcterms:modified>
</cp:coreProperties>
</file>